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7"/>
  </p:notesMasterIdLst>
  <p:sldIdLst>
    <p:sldId id="357" r:id="rId2"/>
    <p:sldId id="283" r:id="rId3"/>
    <p:sldId id="335" r:id="rId4"/>
    <p:sldId id="358" r:id="rId5"/>
    <p:sldId id="359" r:id="rId6"/>
    <p:sldId id="360" r:id="rId7"/>
    <p:sldId id="361" r:id="rId8"/>
    <p:sldId id="367" r:id="rId9"/>
    <p:sldId id="362" r:id="rId10"/>
    <p:sldId id="368" r:id="rId11"/>
    <p:sldId id="370" r:id="rId12"/>
    <p:sldId id="281" r:id="rId13"/>
    <p:sldId id="363" r:id="rId14"/>
    <p:sldId id="366" r:id="rId15"/>
    <p:sldId id="3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279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288"/>
    <a:srgbClr val="11CD1E"/>
    <a:srgbClr val="ADD05B"/>
    <a:srgbClr val="12D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3366" autoAdjust="0"/>
  </p:normalViewPr>
  <p:slideViewPr>
    <p:cSldViewPr snapToGrid="0">
      <p:cViewPr>
        <p:scale>
          <a:sx n="75" d="100"/>
          <a:sy n="75" d="100"/>
        </p:scale>
        <p:origin x="-1282" y="-235"/>
      </p:cViewPr>
      <p:guideLst>
        <p:guide orient="horz" pos="2160"/>
        <p:guide orient="horz" pos="4110"/>
        <p:guide orient="horz" pos="255"/>
        <p:guide pos="3840"/>
        <p:guide pos="27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16EBE-57CE-4EBC-BD57-A999DD88B7D5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0E1ED-FC16-4B0B-8773-5C0CA34C349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3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2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2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0E1ED-FC16-4B0B-8773-5C0CA34C3495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32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43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1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9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33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7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2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3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1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D12D1-AC4F-4D91-AA41-88AA8B28C4BE}" type="datetimeFigureOut">
              <a:rPr lang="ru-RU" smtClean="0"/>
              <a:pPr/>
              <a:t>24.05.2020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F3A8F-34D8-4C4D-BF8F-7BFCB9C228E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3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86" y="1852611"/>
            <a:ext cx="12212086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9207">
            <a:off x="-38603661" y="-6248835"/>
            <a:ext cx="2142171" cy="21421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817" y="619771"/>
            <a:ext cx="2030488" cy="730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104" y="2461883"/>
            <a:ext cx="6898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latin typeface="+mj-lt"/>
              </a:rPr>
              <a:t>QR own</a:t>
            </a:r>
            <a:endParaRPr lang="ru-RU" sz="1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1742" y="2180979"/>
            <a:ext cx="5471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383288"/>
                </a:solidFill>
              </a:rPr>
              <a:t>Над проектом работали: </a:t>
            </a:r>
            <a:endParaRPr lang="en-US" sz="2400" dirty="0" smtClean="0">
              <a:solidFill>
                <a:srgbClr val="383288"/>
              </a:solidFill>
            </a:endParaRPr>
          </a:p>
          <a:p>
            <a:pPr algn="r"/>
            <a:endParaRPr lang="ru-RU" sz="2400" dirty="0" smtClean="0">
              <a:solidFill>
                <a:srgbClr val="383288"/>
              </a:solidFill>
            </a:endParaRPr>
          </a:p>
          <a:p>
            <a:pPr algn="r"/>
            <a:r>
              <a:rPr lang="ru-RU" sz="2400" dirty="0" smtClean="0">
                <a:solidFill>
                  <a:srgbClr val="383288"/>
                </a:solidFill>
              </a:rPr>
              <a:t>Таланкин Кирилл (</a:t>
            </a:r>
            <a:r>
              <a:rPr lang="en-US" sz="2400" dirty="0" smtClean="0">
                <a:solidFill>
                  <a:srgbClr val="383288"/>
                </a:solidFill>
              </a:rPr>
              <a:t>backend</a:t>
            </a:r>
            <a:r>
              <a:rPr lang="ru-RU" sz="2400" dirty="0" smtClean="0">
                <a:solidFill>
                  <a:srgbClr val="383288"/>
                </a:solidFill>
              </a:rPr>
              <a:t>)</a:t>
            </a:r>
          </a:p>
          <a:p>
            <a:pPr algn="r"/>
            <a:r>
              <a:rPr lang="ru-RU" sz="2400" dirty="0" smtClean="0">
                <a:solidFill>
                  <a:srgbClr val="383288"/>
                </a:solidFill>
              </a:rPr>
              <a:t>Плошник Даниил</a:t>
            </a:r>
            <a:r>
              <a:rPr lang="ru-RU" sz="2400" dirty="0">
                <a:solidFill>
                  <a:srgbClr val="383288"/>
                </a:solidFill>
              </a:rPr>
              <a:t> </a:t>
            </a:r>
            <a:r>
              <a:rPr lang="en-US" sz="2400" dirty="0" smtClean="0">
                <a:solidFill>
                  <a:srgbClr val="383288"/>
                </a:solidFill>
              </a:rPr>
              <a:t>(frontend)</a:t>
            </a:r>
            <a:endParaRPr lang="ru-RU" sz="2400" dirty="0" smtClean="0">
              <a:solidFill>
                <a:srgbClr val="383288"/>
              </a:solidFill>
            </a:endParaRPr>
          </a:p>
          <a:p>
            <a:pPr algn="r"/>
            <a:endParaRPr lang="ru-RU" sz="2400" dirty="0" smtClean="0">
              <a:solidFill>
                <a:srgbClr val="383288"/>
              </a:solidFill>
            </a:endParaRPr>
          </a:p>
          <a:p>
            <a:pPr algn="r"/>
            <a:r>
              <a:rPr lang="ru-RU" sz="2400" dirty="0" smtClean="0">
                <a:solidFill>
                  <a:srgbClr val="383288"/>
                </a:solidFill>
              </a:rPr>
              <a:t>Группа: ИТ-Б-15</a:t>
            </a:r>
            <a:endParaRPr lang="en-US" sz="2400" dirty="0">
              <a:solidFill>
                <a:srgbClr val="383288"/>
              </a:solidFill>
            </a:endParaRPr>
          </a:p>
          <a:p>
            <a:endParaRPr lang="en-US" sz="2400" dirty="0" smtClean="0">
              <a:solidFill>
                <a:srgbClr val="383288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466887"/>
            <a:ext cx="3088640" cy="103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" y="3519808"/>
            <a:ext cx="4378385" cy="437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6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с двумя усеченными противолежащими углами 1"/>
          <p:cNvSpPr/>
          <p:nvPr/>
        </p:nvSpPr>
        <p:spPr>
          <a:xfrm flipV="1">
            <a:off x="77664" y="1430400"/>
            <a:ext cx="12018264" cy="4588498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97108" y="290285"/>
            <a:ext cx="1076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83288"/>
                </a:solidFill>
              </a:rPr>
              <a:t>[</a:t>
            </a:r>
            <a:r>
              <a:rPr lang="ru-RU" sz="4000" b="1" dirty="0" smtClean="0">
                <a:solidFill>
                  <a:srgbClr val="383288"/>
                </a:solidFill>
              </a:rPr>
              <a:t>Выводы</a:t>
            </a:r>
            <a:r>
              <a:rPr lang="en-US" sz="4000" b="1" dirty="0" smtClean="0">
                <a:solidFill>
                  <a:srgbClr val="383288"/>
                </a:solidFill>
              </a:rPr>
              <a:t>]</a:t>
            </a:r>
            <a:endParaRPr lang="ru-RU" sz="4000" b="1" dirty="0">
              <a:solidFill>
                <a:srgbClr val="383288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3"/>
            <a:ext cx="62865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894" y="1541286"/>
            <a:ext cx="10641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383288"/>
                </a:solidFill>
              </a:rPr>
              <a:t>Мы смогли сделать приложение быстрее и лучше</a:t>
            </a:r>
            <a:r>
              <a:rPr lang="en-US" sz="2800" dirty="0" smtClean="0">
                <a:solidFill>
                  <a:srgbClr val="383288"/>
                </a:solidFill>
              </a:rPr>
              <a:t> </a:t>
            </a:r>
            <a:r>
              <a:rPr lang="ru-RU" sz="2800" dirty="0" smtClean="0">
                <a:solidFill>
                  <a:srgbClr val="383288"/>
                </a:solidFill>
              </a:rPr>
              <a:t>некоторых своих аналогов</a:t>
            </a:r>
          </a:p>
          <a:p>
            <a:endParaRPr lang="ru-RU" sz="2800" dirty="0">
              <a:solidFill>
                <a:srgbClr val="383288"/>
              </a:solidFill>
            </a:endParaRPr>
          </a:p>
          <a:p>
            <a:r>
              <a:rPr lang="ru-RU" sz="2800" dirty="0" smtClean="0">
                <a:solidFill>
                  <a:srgbClr val="383288"/>
                </a:solidFill>
              </a:rPr>
              <a:t>Познали свои сильные стороны и узнали, как должна проходить полноценная разработка проекта</a:t>
            </a:r>
          </a:p>
          <a:p>
            <a:endParaRPr lang="ru-RU" sz="2800" dirty="0" smtClean="0">
              <a:solidFill>
                <a:srgbClr val="383288"/>
              </a:solidFill>
            </a:endParaRPr>
          </a:p>
          <a:p>
            <a:r>
              <a:rPr lang="ru-RU" sz="2800" dirty="0" smtClean="0">
                <a:solidFill>
                  <a:srgbClr val="383288"/>
                </a:solidFill>
              </a:rPr>
              <a:t>Мы научились новому и получили полезный опыт, который пригодится нам в будущем</a:t>
            </a:r>
          </a:p>
          <a:p>
            <a:endParaRPr lang="ru-RU" sz="2800" dirty="0">
              <a:solidFill>
                <a:srgbClr val="383288"/>
              </a:solidFill>
            </a:endParaRPr>
          </a:p>
          <a:p>
            <a:endParaRPr lang="ru-RU" sz="2800" dirty="0">
              <a:solidFill>
                <a:srgbClr val="383288"/>
              </a:solidFill>
            </a:endParaRPr>
          </a:p>
          <a:p>
            <a:r>
              <a:rPr lang="ru-RU" sz="2800" dirty="0" smtClean="0">
                <a:solidFill>
                  <a:srgbClr val="383288"/>
                </a:solidFill>
              </a:rPr>
              <a:t>  </a:t>
            </a:r>
            <a:endParaRPr lang="ru-RU" sz="2800" dirty="0">
              <a:solidFill>
                <a:srgbClr val="383288"/>
              </a:solidFill>
            </a:endParaRPr>
          </a:p>
        </p:txBody>
      </p:sp>
      <p:sp>
        <p:nvSpPr>
          <p:cNvPr id="13" name="Солнце 12"/>
          <p:cNvSpPr/>
          <p:nvPr/>
        </p:nvSpPr>
        <p:spPr>
          <a:xfrm>
            <a:off x="785665" y="1661484"/>
            <a:ext cx="232229" cy="217714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олнце 13"/>
          <p:cNvSpPr/>
          <p:nvPr/>
        </p:nvSpPr>
        <p:spPr>
          <a:xfrm>
            <a:off x="785662" y="2944818"/>
            <a:ext cx="232229" cy="217714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олнце 14"/>
          <p:cNvSpPr/>
          <p:nvPr/>
        </p:nvSpPr>
        <p:spPr>
          <a:xfrm>
            <a:off x="785665" y="4230784"/>
            <a:ext cx="232229" cy="217714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двумя усеченными противолежащими углами 15"/>
          <p:cNvSpPr/>
          <p:nvPr/>
        </p:nvSpPr>
        <p:spPr>
          <a:xfrm flipH="1" flipV="1">
            <a:off x="216282" y="1368426"/>
            <a:ext cx="11734800" cy="4407410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5688" y="-257542"/>
            <a:ext cx="235902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5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с двумя усеченными противолежащими углами 1"/>
          <p:cNvSpPr/>
          <p:nvPr/>
        </p:nvSpPr>
        <p:spPr>
          <a:xfrm flipV="1">
            <a:off x="68725" y="1374628"/>
            <a:ext cx="12018264" cy="4588498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7108" y="290285"/>
            <a:ext cx="1076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83288"/>
                </a:solidFill>
              </a:rPr>
              <a:t>[</a:t>
            </a:r>
            <a:r>
              <a:rPr lang="ru-RU" sz="4000" b="1" dirty="0" smtClean="0">
                <a:solidFill>
                  <a:srgbClr val="383288"/>
                </a:solidFill>
              </a:rPr>
              <a:t>Проблемы</a:t>
            </a:r>
            <a:r>
              <a:rPr lang="en-US" sz="4000" b="1" dirty="0" smtClean="0">
                <a:solidFill>
                  <a:srgbClr val="383288"/>
                </a:solidFill>
              </a:rPr>
              <a:t> </a:t>
            </a:r>
            <a:r>
              <a:rPr lang="ru-RU" sz="4000" b="1" dirty="0" smtClean="0">
                <a:solidFill>
                  <a:srgbClr val="383288"/>
                </a:solidFill>
              </a:rPr>
              <a:t>проекта</a:t>
            </a:r>
            <a:r>
              <a:rPr lang="en-US" sz="4000" b="1" dirty="0" smtClean="0">
                <a:solidFill>
                  <a:srgbClr val="383288"/>
                </a:solidFill>
              </a:rPr>
              <a:t>]</a:t>
            </a:r>
            <a:r>
              <a:rPr lang="ru-RU" sz="4000" b="1" dirty="0" smtClean="0">
                <a:solidFill>
                  <a:srgbClr val="383288"/>
                </a:solidFill>
              </a:rPr>
              <a:t> </a:t>
            </a:r>
            <a:endParaRPr lang="ru-RU" sz="4000" b="1" dirty="0">
              <a:solidFill>
                <a:srgbClr val="383288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Прямоугольник с двумя усеченными противолежащими углами 15"/>
          <p:cNvSpPr/>
          <p:nvPr/>
        </p:nvSpPr>
        <p:spPr>
          <a:xfrm flipH="1" flipV="1">
            <a:off x="207343" y="1312654"/>
            <a:ext cx="11734800" cy="4407410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6955">
            <a:off x="11540487" y="64928"/>
            <a:ext cx="522197" cy="83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06697" y="5572699"/>
            <a:ext cx="1243920" cy="132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1172" y="4186860"/>
            <a:ext cx="2470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383288"/>
                </a:solidFill>
              </a:rPr>
              <a:t>Отсутствие</a:t>
            </a:r>
          </a:p>
          <a:p>
            <a:r>
              <a:rPr lang="ru-RU" sz="2800" b="1" dirty="0" smtClean="0">
                <a:solidFill>
                  <a:srgbClr val="383288"/>
                </a:solidFill>
              </a:rPr>
              <a:t> куратора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7" y="2531967"/>
            <a:ext cx="3061813" cy="138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27" y="1811079"/>
            <a:ext cx="2173260" cy="218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98" y="1835657"/>
            <a:ext cx="1507898" cy="207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64325" y="4186861"/>
            <a:ext cx="4027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383288"/>
                </a:solidFill>
              </a:rPr>
              <a:t>Из </a:t>
            </a:r>
            <a:r>
              <a:rPr lang="ru-RU" sz="2800" b="1" dirty="0">
                <a:solidFill>
                  <a:srgbClr val="383288"/>
                </a:solidFill>
              </a:rPr>
              <a:t>команды </a:t>
            </a:r>
            <a:r>
              <a:rPr lang="ru-RU" sz="2800" b="1" dirty="0" smtClean="0">
                <a:solidFill>
                  <a:srgbClr val="383288"/>
                </a:solidFill>
              </a:rPr>
              <a:t>ушёл </a:t>
            </a:r>
            <a:endParaRPr lang="en-US" sz="2800" b="1" dirty="0" smtClean="0">
              <a:solidFill>
                <a:srgbClr val="383288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383288"/>
                </a:solidFill>
              </a:rPr>
              <a:t>Project manager</a:t>
            </a:r>
            <a:endParaRPr lang="ru-RU" sz="2800" b="1" dirty="0">
              <a:solidFill>
                <a:srgbClr val="38328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3813" y="4263806"/>
            <a:ext cx="22733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383288"/>
                </a:solidFill>
              </a:rPr>
              <a:t>Пандемия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4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рямоугольный треугольник 121"/>
          <p:cNvSpPr/>
          <p:nvPr/>
        </p:nvSpPr>
        <p:spPr>
          <a:xfrm rot="16200000">
            <a:off x="19660921" y="4235661"/>
            <a:ext cx="3216699" cy="321669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-9883121" y="-3738239"/>
            <a:ext cx="757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383288"/>
                </a:solidFill>
              </a:rPr>
              <a:t>Номер группы: ИТ-Б-15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0"/>
            <a:ext cx="10077450" cy="681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3556">
            <a:off x="-368728" y="-38421"/>
            <a:ext cx="2530475" cy="279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767" y="3638550"/>
            <a:ext cx="32194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3142" y="2373067"/>
            <a:ext cx="71224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383288"/>
                </a:solidFill>
              </a:rPr>
              <a:t>Таланкин Кирилл – </a:t>
            </a:r>
            <a:r>
              <a:rPr lang="en-US" sz="3200" b="1" dirty="0" err="1">
                <a:solidFill>
                  <a:srgbClr val="383288"/>
                </a:solidFill>
              </a:rPr>
              <a:t>BackEnd</a:t>
            </a:r>
            <a:endParaRPr lang="ru-RU" sz="3200" b="1" dirty="0">
              <a:solidFill>
                <a:srgbClr val="383288"/>
              </a:solidFill>
            </a:endParaRPr>
          </a:p>
          <a:p>
            <a:endParaRPr lang="ru-RU" sz="3200" b="1" dirty="0" smtClean="0">
              <a:solidFill>
                <a:srgbClr val="383288"/>
              </a:solidFill>
            </a:endParaRPr>
          </a:p>
          <a:p>
            <a:endParaRPr lang="ru-RU" sz="3200" b="1" dirty="0">
              <a:solidFill>
                <a:srgbClr val="383288"/>
              </a:solidFill>
            </a:endParaRPr>
          </a:p>
          <a:p>
            <a:r>
              <a:rPr lang="ru-RU" sz="3200" b="1" dirty="0">
                <a:solidFill>
                  <a:srgbClr val="383288"/>
                </a:solidFill>
              </a:rPr>
              <a:t>Плошник Даниил – </a:t>
            </a:r>
            <a:r>
              <a:rPr lang="en-US" sz="3200" b="1" dirty="0" err="1">
                <a:solidFill>
                  <a:srgbClr val="383288"/>
                </a:solidFill>
              </a:rPr>
              <a:t>FrontEnd</a:t>
            </a:r>
            <a:r>
              <a:rPr lang="ru-RU" sz="3200" b="1" dirty="0">
                <a:solidFill>
                  <a:srgbClr val="383288"/>
                </a:solidFill>
              </a:rPr>
              <a:t> </a:t>
            </a:r>
          </a:p>
          <a:p>
            <a:endParaRPr lang="en-US" sz="3200" b="1" dirty="0">
              <a:solidFill>
                <a:srgbClr val="383288"/>
              </a:solidFill>
            </a:endParaRPr>
          </a:p>
          <a:p>
            <a:endParaRPr lang="ru-RU" sz="3200" b="1" dirty="0">
              <a:solidFill>
                <a:srgbClr val="383288"/>
              </a:solidFill>
            </a:endParaRPr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6668">
            <a:off x="10633701" y="1528737"/>
            <a:ext cx="744537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547">
            <a:off x="2595555" y="5613559"/>
            <a:ext cx="738187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428" y="5565992"/>
            <a:ext cx="738187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10" y="5556668"/>
            <a:ext cx="828675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634" y="1483494"/>
            <a:ext cx="828675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7530" y="1379855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u="sng" dirty="0" smtClean="0"/>
              <a:t>ИТ-Б-15</a:t>
            </a:r>
            <a:endParaRPr lang="ru-RU" sz="3200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387530" y="290285"/>
            <a:ext cx="9077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383288"/>
                </a:solidFill>
              </a:rPr>
              <a:t>Команда </a:t>
            </a:r>
            <a:r>
              <a:rPr lang="en-US" sz="4400" b="1" dirty="0" smtClean="0">
                <a:solidFill>
                  <a:srgbClr val="383288"/>
                </a:solidFill>
              </a:rPr>
              <a:t>BisosCorp</a:t>
            </a:r>
            <a:endParaRPr lang="ru-RU" sz="4400" b="1" dirty="0">
              <a:solidFill>
                <a:srgbClr val="3832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360" y="163512"/>
            <a:ext cx="1111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383288"/>
                </a:solidFill>
              </a:rPr>
              <a:t>Нам сказали не </a:t>
            </a:r>
            <a:r>
              <a:rPr lang="ru-RU" sz="4000" b="1" dirty="0">
                <a:solidFill>
                  <a:srgbClr val="383288"/>
                </a:solidFill>
              </a:rPr>
              <a:t>писать «Спасибо за внимание», поэтому</a:t>
            </a:r>
            <a:r>
              <a:rPr lang="ru-RU" sz="4000" b="1" dirty="0" smtClean="0">
                <a:solidFill>
                  <a:srgbClr val="383288"/>
                </a:solidFill>
              </a:rPr>
              <a:t>…</a:t>
            </a:r>
            <a:endParaRPr lang="ru-RU" sz="4000" b="1" dirty="0">
              <a:solidFill>
                <a:srgbClr val="38328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4377" y="1607076"/>
            <a:ext cx="7025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383288"/>
                </a:solidFill>
              </a:rPr>
              <a:t>Вопросы?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6955">
            <a:off x="4212731" y="2185520"/>
            <a:ext cx="522197" cy="83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8305">
            <a:off x="4735673" y="3761972"/>
            <a:ext cx="696724" cy="86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282">
            <a:off x="4259849" y="5461600"/>
            <a:ext cx="785812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344" y="1904320"/>
            <a:ext cx="761359" cy="94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046">
            <a:off x="205323" y="4004708"/>
            <a:ext cx="673018" cy="83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88844" y="4023347"/>
            <a:ext cx="2303156" cy="283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7" y="1567746"/>
            <a:ext cx="3836953" cy="529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5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75" y="3548063"/>
            <a:ext cx="2511425" cy="330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Контакты для связи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9087" y="5036328"/>
            <a:ext cx="283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383288"/>
                </a:solidFill>
              </a:rPr>
              <a:t>Даниил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3940" y="5069873"/>
            <a:ext cx="283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383288"/>
                </a:solidFill>
              </a:rPr>
              <a:t>Кирилл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79" y="1486283"/>
            <a:ext cx="3446505" cy="344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35" y="1456163"/>
            <a:ext cx="34671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299" y="3617277"/>
            <a:ext cx="1947008" cy="528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1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003" y="-31288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445421" y="1412553"/>
            <a:ext cx="7844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383288"/>
                </a:solidFill>
              </a:rPr>
              <a:t>1. Создать сканер</a:t>
            </a:r>
            <a:r>
              <a:rPr lang="en-US" sz="3600" b="1" dirty="0" smtClean="0">
                <a:solidFill>
                  <a:srgbClr val="383288"/>
                </a:solidFill>
              </a:rPr>
              <a:t>/</a:t>
            </a:r>
            <a:r>
              <a:rPr lang="ru-RU" sz="3600" b="1" dirty="0" smtClean="0">
                <a:solidFill>
                  <a:srgbClr val="383288"/>
                </a:solidFill>
              </a:rPr>
              <a:t>генератор </a:t>
            </a:r>
            <a:r>
              <a:rPr lang="en-US" sz="3600" b="1" dirty="0" smtClean="0">
                <a:solidFill>
                  <a:srgbClr val="383288"/>
                </a:solidFill>
              </a:rPr>
              <a:t>QR </a:t>
            </a:r>
            <a:r>
              <a:rPr lang="ru-RU" sz="3600" b="1" dirty="0" smtClean="0">
                <a:solidFill>
                  <a:srgbClr val="383288"/>
                </a:solidFill>
              </a:rPr>
              <a:t>кодов для текста, ссылок и изображений</a:t>
            </a:r>
            <a:r>
              <a:rPr lang="en-US" sz="3600" b="1" dirty="0">
                <a:solidFill>
                  <a:srgbClr val="383288"/>
                </a:solidFill>
              </a:rPr>
              <a:t>.</a:t>
            </a:r>
            <a:endParaRPr lang="ru-RU" sz="3600" b="1" dirty="0" smtClean="0">
              <a:solidFill>
                <a:srgbClr val="383288"/>
              </a:solidFill>
            </a:endParaRPr>
          </a:p>
          <a:p>
            <a:endParaRPr lang="ru-RU" sz="3600" b="1" dirty="0" smtClean="0">
              <a:solidFill>
                <a:srgbClr val="383288"/>
              </a:solidFill>
            </a:endParaRPr>
          </a:p>
          <a:p>
            <a:r>
              <a:rPr lang="ru-RU" sz="3600" b="1" dirty="0" smtClean="0">
                <a:solidFill>
                  <a:srgbClr val="383288"/>
                </a:solidFill>
              </a:rPr>
              <a:t>2. Сделать приложение лучше и быстрее аналогов</a:t>
            </a:r>
            <a:r>
              <a:rPr lang="en-US" sz="3600" b="1" dirty="0" smtClean="0">
                <a:solidFill>
                  <a:srgbClr val="383288"/>
                </a:solidFill>
              </a:rPr>
              <a:t>.</a:t>
            </a:r>
            <a:endParaRPr lang="ru-RU" sz="3600" b="1" dirty="0" smtClean="0">
              <a:solidFill>
                <a:schemeClr val="tx2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216470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9933909" y="3854369"/>
            <a:ext cx="2520344" cy="3088088"/>
            <a:chOff x="9801247" y="3574297"/>
            <a:chExt cx="2635727" cy="3381380"/>
          </a:xfrm>
          <a:solidFill>
            <a:schemeClr val="accent6"/>
          </a:solidFill>
        </p:grpSpPr>
        <p:sp>
          <p:nvSpPr>
            <p:cNvPr id="16" name="Прямоугольный треугольник 15"/>
            <p:cNvSpPr/>
            <p:nvPr/>
          </p:nvSpPr>
          <p:spPr>
            <a:xfrm rot="13510417">
              <a:off x="10870854" y="4374358"/>
              <a:ext cx="932316" cy="932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ый треугольник 36"/>
            <p:cNvSpPr/>
            <p:nvPr/>
          </p:nvSpPr>
          <p:spPr>
            <a:xfrm rot="16200000">
              <a:off x="10415717" y="5103353"/>
              <a:ext cx="1776283" cy="177628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ый треугольник 18"/>
            <p:cNvSpPr/>
            <p:nvPr/>
          </p:nvSpPr>
          <p:spPr>
            <a:xfrm rot="2713161">
              <a:off x="11945188" y="3829630"/>
              <a:ext cx="491786" cy="49178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ый треугольник 38"/>
            <p:cNvSpPr/>
            <p:nvPr/>
          </p:nvSpPr>
          <p:spPr>
            <a:xfrm rot="2713161">
              <a:off x="10148925" y="5593093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ый треугольник 39"/>
            <p:cNvSpPr/>
            <p:nvPr/>
          </p:nvSpPr>
          <p:spPr>
            <a:xfrm rot="10649316">
              <a:off x="10724440" y="5876251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ый треугольник 40"/>
            <p:cNvSpPr/>
            <p:nvPr/>
          </p:nvSpPr>
          <p:spPr>
            <a:xfrm rot="10800000">
              <a:off x="11381272" y="3574297"/>
              <a:ext cx="230485" cy="2304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ый треугольник 41"/>
            <p:cNvSpPr/>
            <p:nvPr/>
          </p:nvSpPr>
          <p:spPr>
            <a:xfrm rot="5400000">
              <a:off x="10745530" y="5124987"/>
              <a:ext cx="331978" cy="33197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ый треугольник 42"/>
            <p:cNvSpPr/>
            <p:nvPr/>
          </p:nvSpPr>
          <p:spPr>
            <a:xfrm rot="8098597">
              <a:off x="9801247" y="6420386"/>
              <a:ext cx="535291" cy="5352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" name="Группа 2"/>
          <p:cNvGrpSpPr/>
          <p:nvPr/>
        </p:nvGrpSpPr>
        <p:grpSpPr>
          <a:xfrm rot="16200000">
            <a:off x="1573146" y="-207619"/>
            <a:ext cx="2253951" cy="2108727"/>
            <a:chOff x="1946747" y="-362880"/>
            <a:chExt cx="2253951" cy="2108727"/>
          </a:xfrm>
          <a:solidFill>
            <a:schemeClr val="accent6"/>
          </a:solidFill>
        </p:grpSpPr>
        <p:sp>
          <p:nvSpPr>
            <p:cNvPr id="15" name="Прямоугольный треугольник 14"/>
            <p:cNvSpPr/>
            <p:nvPr/>
          </p:nvSpPr>
          <p:spPr>
            <a:xfrm rot="5400000">
              <a:off x="2994908" y="1436783"/>
              <a:ext cx="309064" cy="30906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ый треугольник 16"/>
            <p:cNvSpPr/>
            <p:nvPr/>
          </p:nvSpPr>
          <p:spPr>
            <a:xfrm rot="10800000">
              <a:off x="1946747" y="927077"/>
              <a:ext cx="592037" cy="5920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ый треугольник 17"/>
            <p:cNvSpPr/>
            <p:nvPr/>
          </p:nvSpPr>
          <p:spPr>
            <a:xfrm rot="2698663">
              <a:off x="3640240" y="851726"/>
              <a:ext cx="560458" cy="56045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ый треугольник 19"/>
            <p:cNvSpPr/>
            <p:nvPr/>
          </p:nvSpPr>
          <p:spPr>
            <a:xfrm rot="18911141">
              <a:off x="2425390" y="-362880"/>
              <a:ext cx="1016437" cy="101643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59" y="436040"/>
            <a:ext cx="2745921" cy="110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665">
            <a:off x="150164" y="3807554"/>
            <a:ext cx="22002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9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усеченными противолежащими углами 1"/>
          <p:cNvSpPr/>
          <p:nvPr/>
        </p:nvSpPr>
        <p:spPr>
          <a:xfrm flipV="1">
            <a:off x="173736" y="1330428"/>
            <a:ext cx="12018264" cy="4407410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Резюме проекта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711" y="1764418"/>
            <a:ext cx="115357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Вы сможете </a:t>
            </a:r>
            <a:r>
              <a:rPr lang="ru-RU" sz="2800" dirty="0"/>
              <a:t>легко просканировать и сгенерировать </a:t>
            </a:r>
            <a:r>
              <a:rPr lang="en-US" sz="2800" dirty="0"/>
              <a:t>QR </a:t>
            </a:r>
            <a:r>
              <a:rPr lang="ru-RU" sz="2800" dirty="0" smtClean="0"/>
              <a:t>коды</a:t>
            </a:r>
          </a:p>
          <a:p>
            <a:pPr lvl="0"/>
            <a:endParaRPr lang="ru-RU" sz="2800" dirty="0" smtClean="0"/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При сканировании не нужно «Попадать» в определённую область сканирования</a:t>
            </a:r>
          </a:p>
          <a:p>
            <a:pPr lvl="0"/>
            <a:endParaRPr lang="ru-RU" sz="2800" dirty="0" smtClean="0"/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Вы сможете передавать изображения с помощью </a:t>
            </a:r>
            <a:r>
              <a:rPr lang="en-US" sz="2800" dirty="0" smtClean="0"/>
              <a:t>QR</a:t>
            </a:r>
            <a:r>
              <a:rPr lang="ru-RU" sz="2800" dirty="0"/>
              <a:t> </a:t>
            </a:r>
            <a:r>
              <a:rPr lang="ru-RU" sz="2800" dirty="0" smtClean="0"/>
              <a:t>кода</a:t>
            </a:r>
            <a:endParaRPr lang="ru-RU" sz="2800" dirty="0"/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ru-RU" sz="2800" dirty="0"/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двумя усеченными противолежащими углами 15"/>
          <p:cNvSpPr/>
          <p:nvPr/>
        </p:nvSpPr>
        <p:spPr>
          <a:xfrm flipH="1" flipV="1">
            <a:off x="298704" y="1235384"/>
            <a:ext cx="11734800" cy="4407410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2843">
            <a:off x="1028945" y="5813217"/>
            <a:ext cx="945610" cy="9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Аналоги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59152" y="40622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47638"/>
              </p:ext>
            </p:extLst>
          </p:nvPr>
        </p:nvGraphicFramePr>
        <p:xfrm>
          <a:off x="616557" y="1122743"/>
          <a:ext cx="11018529" cy="5257471"/>
        </p:xfrm>
        <a:graphic>
          <a:graphicData uri="http://schemas.openxmlformats.org/drawingml/2006/table">
            <a:tbl>
              <a:tblPr/>
              <a:tblGrid>
                <a:gridCol w="2197763"/>
                <a:gridCol w="1878550"/>
                <a:gridCol w="1823627"/>
                <a:gridCol w="1896158"/>
                <a:gridCol w="1647481"/>
                <a:gridCol w="1574950"/>
              </a:tblGrid>
              <a:tr h="11247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Продукт (название)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Работа</a:t>
                      </a:r>
                      <a:r>
                        <a:rPr lang="ru-RU" sz="14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с изображениями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Быстрота</a:t>
                      </a:r>
                      <a:r>
                        <a:rPr lang="ru-RU" sz="14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сканирования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Функционал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Дизайн</a:t>
                      </a:r>
                      <a:r>
                        <a:rPr lang="ru-RU" sz="14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Низкая</a:t>
                      </a:r>
                      <a:r>
                        <a:rPr lang="ru-RU" sz="14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цена</a:t>
                      </a:r>
                      <a:endParaRPr lang="ru-RU" sz="1400" b="1" dirty="0" smtClean="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ru-RU" sz="1400" b="1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</a:tr>
              <a:tr h="684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QR</a:t>
                      </a:r>
                      <a:r>
                        <a:rPr lang="en-US" sz="1400" b="1" i="0" u="none" strike="noStrike" baseline="0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 own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0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0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0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0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20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84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err="1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Вконтакте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093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 err="1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Kasperskiy</a:t>
                      </a:r>
                      <a:r>
                        <a:rPr lang="en-US" sz="1400" b="1" i="0" u="none" strike="noStrike" baseline="0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 Lab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84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Green</a:t>
                      </a:r>
                      <a:r>
                        <a:rPr lang="en-US" sz="1400" b="1" i="0" u="none" strike="noStrike" baseline="0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 Apple Studio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84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Штрих</a:t>
                      </a:r>
                      <a:r>
                        <a:rPr lang="ru-RU" sz="1400" b="1" i="0" u="none" strike="noStrike" baseline="0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 код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+/-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US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ru-RU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r>
                        <a:rPr lang="en-US" sz="1600" b="1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/-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846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Offline</a:t>
                      </a:r>
                      <a:r>
                        <a:rPr lang="en-US" sz="1400" b="1" i="0" u="none" strike="noStrike" baseline="0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 Scanner</a:t>
                      </a:r>
                      <a:endParaRPr lang="ru-RU" sz="14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i="0" u="none" strike="noStrike" dirty="0" smtClean="0">
                          <a:solidFill>
                            <a:srgbClr val="383288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ru-RU" sz="1600" b="1" dirty="0">
                        <a:solidFill>
                          <a:srgbClr val="383288"/>
                        </a:solidFill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32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2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усеченными противолежащими углами 1"/>
          <p:cNvSpPr/>
          <p:nvPr/>
        </p:nvSpPr>
        <p:spPr>
          <a:xfrm flipV="1">
            <a:off x="173736" y="1185285"/>
            <a:ext cx="12018264" cy="4407410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Проблема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702" y="2047377"/>
            <a:ext cx="112731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Видимая информация очень велика</a:t>
            </a:r>
          </a:p>
          <a:p>
            <a:pPr lvl="0"/>
            <a:endParaRPr lang="ru-RU" sz="2800" dirty="0"/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Передача изображений занимает много времени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ru-RU" sz="2800" dirty="0" smtClean="0"/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Нет быстрого перехода по ссылкам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ru-RU" sz="2800" dirty="0" smtClean="0"/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ru-RU" sz="2800" dirty="0" smtClean="0"/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двумя усеченными противолежащими углами 15"/>
          <p:cNvSpPr/>
          <p:nvPr/>
        </p:nvSpPr>
        <p:spPr>
          <a:xfrm flipH="1" flipV="1">
            <a:off x="298704" y="1235384"/>
            <a:ext cx="11734800" cy="4407410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2843">
            <a:off x="1111676" y="5832585"/>
            <a:ext cx="945610" cy="94561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274">
            <a:off x="10642885" y="15743"/>
            <a:ext cx="1025089" cy="182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4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усеченными противолежащими углами 1"/>
          <p:cNvSpPr/>
          <p:nvPr/>
        </p:nvSpPr>
        <p:spPr>
          <a:xfrm flipV="1">
            <a:off x="173736" y="1330426"/>
            <a:ext cx="12018264" cy="4702046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Решение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701" y="1330428"/>
            <a:ext cx="112731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800" dirty="0"/>
              <a:t>QR</a:t>
            </a:r>
            <a:r>
              <a:rPr lang="ru-RU" sz="2800" dirty="0"/>
              <a:t> </a:t>
            </a:r>
            <a:r>
              <a:rPr lang="en-US" sz="2800" dirty="0" smtClean="0"/>
              <a:t>own</a:t>
            </a:r>
            <a:r>
              <a:rPr lang="ru-RU" sz="2800" dirty="0" smtClean="0"/>
              <a:t> </a:t>
            </a:r>
            <a:r>
              <a:rPr lang="ru-RU" sz="2800" dirty="0"/>
              <a:t>предназначен </a:t>
            </a:r>
            <a:r>
              <a:rPr lang="ru-RU" sz="2800" dirty="0" smtClean="0"/>
              <a:t>для чтения зашифрованной информации</a:t>
            </a:r>
          </a:p>
          <a:p>
            <a:pPr lvl="0"/>
            <a:endParaRPr lang="ru-RU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/>
              <a:t>Мы уменьшаем </a:t>
            </a:r>
            <a:r>
              <a:rPr lang="ru-RU" sz="2800" dirty="0" smtClean="0"/>
              <a:t>видимую информацию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Вы можете передавать ссылки, текст и изображения с помощью </a:t>
            </a:r>
            <a:r>
              <a:rPr lang="en-US" sz="2800" dirty="0" smtClean="0"/>
              <a:t>QR</a:t>
            </a:r>
            <a:r>
              <a:rPr lang="ru-RU" sz="2800" dirty="0" smtClean="0"/>
              <a:t> кода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ru-RU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/>
              <a:t>Для перехода по ссылке нужно только поднести ваш телефон</a:t>
            </a:r>
            <a:endParaRPr lang="ru-RU" sz="2800" dirty="0"/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lvl="0"/>
            <a:endParaRPr lang="ru-RU" sz="2800" dirty="0"/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двумя усеченными противолежащими углами 15"/>
          <p:cNvSpPr/>
          <p:nvPr/>
        </p:nvSpPr>
        <p:spPr>
          <a:xfrm flipH="1" flipV="1">
            <a:off x="298704" y="1235384"/>
            <a:ext cx="11734800" cy="4517234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28" y="1766420"/>
            <a:ext cx="1683368" cy="167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86" y="5865887"/>
            <a:ext cx="695325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80" y="132465"/>
            <a:ext cx="785813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73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3702" y="280897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Бизнес-модель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Google Shape;139;p20"/>
          <p:cNvSpPr/>
          <p:nvPr/>
        </p:nvSpPr>
        <p:spPr>
          <a:xfrm>
            <a:off x="826460" y="2040123"/>
            <a:ext cx="5279700" cy="1743809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1638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3F1C57"/>
              </a:buClr>
              <a:buSzPts val="1100"/>
              <a:buFont typeface="Verdana" panose="020B0604030504040204" pitchFamily="34" charset="0"/>
              <a:buChar char="•"/>
            </a:pP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</a:rPr>
              <a:t>Почти все пользователи имеющие смартфон </a:t>
            </a:r>
            <a:endParaRPr b="1" dirty="0">
              <a:solidFill>
                <a:srgbClr val="383288"/>
              </a:solidFill>
              <a:ea typeface="Comfortaa"/>
              <a:cs typeface="Comfortaa"/>
            </a:endParaRPr>
          </a:p>
        </p:txBody>
      </p:sp>
      <p:sp>
        <p:nvSpPr>
          <p:cNvPr id="19" name="Google Shape;141;p20"/>
          <p:cNvSpPr/>
          <p:nvPr/>
        </p:nvSpPr>
        <p:spPr>
          <a:xfrm>
            <a:off x="816300" y="1372211"/>
            <a:ext cx="5279700" cy="726942"/>
          </a:xfrm>
          <a:prstGeom prst="rect">
            <a:avLst/>
          </a:prstGeom>
          <a:solidFill>
            <a:srgbClr val="163882"/>
          </a:solidFill>
          <a:ln w="28575" cap="flat" cmpd="sng">
            <a:solidFill>
              <a:srgbClr val="1638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ПОТРЕБИТЕЛЬСКИЕ СЕГМЕНТЫ</a:t>
            </a:r>
            <a:endParaRPr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" name="Google Shape;143;p20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261179" y="1423792"/>
            <a:ext cx="594747" cy="61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44;p20"/>
          <p:cNvSpPr/>
          <p:nvPr/>
        </p:nvSpPr>
        <p:spPr>
          <a:xfrm>
            <a:off x="6678680" y="1576798"/>
            <a:ext cx="5165577" cy="419547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E35A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1C57"/>
              </a:buClr>
              <a:buSzPts val="1100"/>
              <a:buFont typeface="Verdana" panose="020B0604030504040204" pitchFamily="34" charset="0"/>
              <a:buChar char="•"/>
            </a:pP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Быстрое сканирование </a:t>
            </a:r>
            <a:r>
              <a:rPr lang="en-US" b="1" dirty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QR</a:t>
            </a:r>
            <a:r>
              <a:rPr lang="ru-RU" b="1" dirty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 </a:t>
            </a: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кода</a:t>
            </a:r>
            <a:endParaRPr lang="ru-RU" b="1" dirty="0">
              <a:solidFill>
                <a:srgbClr val="383288"/>
              </a:solidFill>
              <a:ea typeface="Comfortaa"/>
              <a:cs typeface="Comfortaa"/>
              <a:sym typeface="Comfortaa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1C57"/>
              </a:buClr>
              <a:buSzPts val="1100"/>
              <a:buFont typeface="Verdana" panose="020B0604030504040204" pitchFamily="34" charset="0"/>
              <a:buChar char="•"/>
            </a:pPr>
            <a:r>
              <a:rPr lang="ru-RU" b="1" dirty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Можно хранить тексты и </a:t>
            </a: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ссылки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1C57"/>
              </a:buClr>
              <a:buSzPts val="1100"/>
              <a:buFont typeface="Verdana" panose="020B0604030504040204" pitchFamily="34" charset="0"/>
              <a:buChar char="•"/>
            </a:pP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Вы можете передавать изображения с помощью </a:t>
            </a:r>
            <a:r>
              <a:rPr lang="en-US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QR </a:t>
            </a: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кодов </a:t>
            </a:r>
            <a:endParaRPr lang="ru-RU" b="1" dirty="0">
              <a:solidFill>
                <a:srgbClr val="383288"/>
              </a:solidFill>
              <a:ea typeface="Comfortaa"/>
              <a:cs typeface="Comfortaa"/>
              <a:sym typeface="Comfortaa"/>
            </a:endParaRPr>
          </a:p>
        </p:txBody>
      </p:sp>
      <p:sp>
        <p:nvSpPr>
          <p:cNvPr id="22" name="Google Shape;145;p20"/>
          <p:cNvSpPr/>
          <p:nvPr/>
        </p:nvSpPr>
        <p:spPr>
          <a:xfrm>
            <a:off x="6678680" y="1576958"/>
            <a:ext cx="5165577" cy="714306"/>
          </a:xfrm>
          <a:prstGeom prst="rect">
            <a:avLst/>
          </a:prstGeom>
          <a:solidFill>
            <a:srgbClr val="E35A35"/>
          </a:solidFill>
          <a:ln w="28575" cap="flat" cmpd="sng">
            <a:solidFill>
              <a:srgbClr val="E35A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ea typeface="Comfortaa"/>
                <a:cs typeface="Comfortaa"/>
                <a:sym typeface="Comfortaa"/>
              </a:rPr>
              <a:t>ЦЕННОСТНОЕ ПРЕДЛОЖЕНИЕ</a:t>
            </a:r>
            <a:endParaRPr b="1" dirty="0">
              <a:solidFill>
                <a:schemeClr val="lt1"/>
              </a:solidFill>
              <a:ea typeface="Comfortaa"/>
              <a:cs typeface="Comfortaa"/>
              <a:sym typeface="Comfortaa"/>
            </a:endParaRPr>
          </a:p>
        </p:txBody>
      </p:sp>
      <p:pic>
        <p:nvPicPr>
          <p:cNvPr id="23" name="Google Shape;146;p2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147767" y="1628380"/>
            <a:ext cx="581891" cy="56943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47;p20"/>
          <p:cNvSpPr/>
          <p:nvPr/>
        </p:nvSpPr>
        <p:spPr>
          <a:xfrm>
            <a:off x="826460" y="3890333"/>
            <a:ext cx="5269540" cy="742627"/>
          </a:xfrm>
          <a:prstGeom prst="rect">
            <a:avLst/>
          </a:prstGeom>
          <a:solidFill>
            <a:srgbClr val="6AA84F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КАНАЛЫ ПРОДАЖ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" name="Google Shape;148;p20"/>
          <p:cNvSpPr/>
          <p:nvPr/>
        </p:nvSpPr>
        <p:spPr>
          <a:xfrm>
            <a:off x="826460" y="4610030"/>
            <a:ext cx="5269540" cy="137711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>
              <a:lnSpc>
                <a:spcPct val="150000"/>
              </a:lnSpc>
              <a:buClr>
                <a:srgbClr val="3F1C57"/>
              </a:buClr>
              <a:buSzPts val="1100"/>
              <a:buFont typeface="Comfortaa"/>
              <a:buChar char="●"/>
            </a:pPr>
            <a:r>
              <a:rPr lang="ru-RU" b="1" dirty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Интернет и социальные </a:t>
            </a:r>
            <a:r>
              <a:rPr lang="ru-RU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сети</a:t>
            </a:r>
            <a:endParaRPr lang="ru-RU" b="1" dirty="0">
              <a:solidFill>
                <a:srgbClr val="383288"/>
              </a:solidFill>
              <a:ea typeface="Comfortaa"/>
              <a:cs typeface="Comfortaa"/>
              <a:sym typeface="Comfortaa"/>
            </a:endParaRPr>
          </a:p>
          <a:p>
            <a:pPr marL="457200" indent="-298450">
              <a:lnSpc>
                <a:spcPct val="150000"/>
              </a:lnSpc>
              <a:buClr>
                <a:srgbClr val="3F1C57"/>
              </a:buClr>
              <a:buSzPts val="1100"/>
              <a:buFont typeface="Comfortaa"/>
              <a:buChar char="●"/>
            </a:pPr>
            <a:r>
              <a:rPr lang="en-US" b="1" dirty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Google Play </a:t>
            </a:r>
            <a:r>
              <a:rPr lang="en-US" b="1" dirty="0" smtClean="0">
                <a:solidFill>
                  <a:srgbClr val="383288"/>
                </a:solidFill>
                <a:ea typeface="Comfortaa"/>
                <a:cs typeface="Comfortaa"/>
                <a:sym typeface="Comfortaa"/>
              </a:rPr>
              <a:t>Market</a:t>
            </a:r>
            <a:endParaRPr lang="ru-RU" b="1" dirty="0">
              <a:solidFill>
                <a:srgbClr val="383288"/>
              </a:solidFill>
              <a:ea typeface="Comfortaa"/>
              <a:cs typeface="Comfortaa"/>
              <a:sym typeface="Comfortaa"/>
            </a:endParaRPr>
          </a:p>
        </p:txBody>
      </p:sp>
      <p:pic>
        <p:nvPicPr>
          <p:cNvPr id="26" name="Google Shape;149;p2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208484" y="3879829"/>
            <a:ext cx="647442" cy="71998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Молния 27"/>
          <p:cNvSpPr/>
          <p:nvPr/>
        </p:nvSpPr>
        <p:spPr>
          <a:xfrm rot="275398">
            <a:off x="6344527" y="831952"/>
            <a:ext cx="464458" cy="52251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4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с двумя усеченными противолежащими углами 1"/>
          <p:cNvSpPr/>
          <p:nvPr/>
        </p:nvSpPr>
        <p:spPr>
          <a:xfrm flipV="1">
            <a:off x="173736" y="1359456"/>
            <a:ext cx="12018264" cy="4407410"/>
          </a:xfrm>
          <a:prstGeom prst="snip2DiagRect">
            <a:avLst>
              <a:gd name="adj1" fmla="val 0"/>
              <a:gd name="adj2" fmla="val 1335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63702" y="280896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83288"/>
                </a:solidFill>
              </a:rPr>
              <a:t>[</a:t>
            </a:r>
            <a:r>
              <a:rPr lang="ru-RU" sz="3600" b="1" dirty="0" smtClean="0">
                <a:solidFill>
                  <a:srgbClr val="383288"/>
                </a:solidFill>
              </a:rPr>
              <a:t>История проекта</a:t>
            </a:r>
            <a:r>
              <a:rPr lang="en-US" sz="3600" b="1" dirty="0" smtClean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61997" y="1482563"/>
            <a:ext cx="109390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383288"/>
                </a:solidFill>
              </a:rPr>
              <a:t>Изначально </a:t>
            </a:r>
            <a:r>
              <a:rPr lang="ru-RU" sz="2800" dirty="0">
                <a:solidFill>
                  <a:srgbClr val="383288"/>
                </a:solidFill>
              </a:rPr>
              <a:t>мы </a:t>
            </a:r>
            <a:r>
              <a:rPr lang="ru-RU" sz="2800" dirty="0" smtClean="0">
                <a:solidFill>
                  <a:srgbClr val="383288"/>
                </a:solidFill>
              </a:rPr>
              <a:t>планировали </a:t>
            </a:r>
            <a:r>
              <a:rPr lang="ru-RU" sz="2800" dirty="0">
                <a:solidFill>
                  <a:srgbClr val="383288"/>
                </a:solidFill>
              </a:rPr>
              <a:t>придумать своё </a:t>
            </a:r>
            <a:r>
              <a:rPr lang="ru-RU" sz="2800" dirty="0" smtClean="0">
                <a:solidFill>
                  <a:srgbClr val="383288"/>
                </a:solidFill>
              </a:rPr>
              <a:t>шифрование </a:t>
            </a:r>
            <a:r>
              <a:rPr lang="en-US" sz="2800" dirty="0" smtClean="0">
                <a:solidFill>
                  <a:srgbClr val="383288"/>
                </a:solidFill>
              </a:rPr>
              <a:t>QR</a:t>
            </a:r>
            <a:r>
              <a:rPr lang="ru-RU" sz="2800" dirty="0" smtClean="0">
                <a:solidFill>
                  <a:srgbClr val="383288"/>
                </a:solidFill>
              </a:rPr>
              <a:t> кодов</a:t>
            </a:r>
          </a:p>
          <a:p>
            <a:endParaRPr lang="ru-RU" sz="2800" dirty="0" smtClean="0">
              <a:solidFill>
                <a:srgbClr val="383288"/>
              </a:solidFill>
            </a:endParaRPr>
          </a:p>
          <a:p>
            <a:r>
              <a:rPr lang="ru-RU" sz="2800" dirty="0" smtClean="0">
                <a:solidFill>
                  <a:srgbClr val="383288"/>
                </a:solidFill>
              </a:rPr>
              <a:t>Позже мы </a:t>
            </a:r>
            <a:r>
              <a:rPr lang="ru-RU" sz="2800" dirty="0">
                <a:solidFill>
                  <a:srgbClr val="383288"/>
                </a:solidFill>
              </a:rPr>
              <a:t>поняли что это будет невозможно </a:t>
            </a:r>
            <a:r>
              <a:rPr lang="ru-RU" sz="2800" dirty="0" smtClean="0">
                <a:solidFill>
                  <a:srgbClr val="383288"/>
                </a:solidFill>
              </a:rPr>
              <a:t>сделать:</a:t>
            </a:r>
          </a:p>
          <a:p>
            <a:r>
              <a:rPr lang="ru-RU" sz="2800" dirty="0" smtClean="0">
                <a:solidFill>
                  <a:srgbClr val="383288"/>
                </a:solidFill>
              </a:rPr>
              <a:t>Не было куратора который смог бы нам помочь, </a:t>
            </a:r>
          </a:p>
          <a:p>
            <a:r>
              <a:rPr lang="ru-RU" sz="2800" dirty="0" smtClean="0">
                <a:solidFill>
                  <a:srgbClr val="383288"/>
                </a:solidFill>
              </a:rPr>
              <a:t>недостаточно опыта, ограниченное время на разработку</a:t>
            </a:r>
          </a:p>
          <a:p>
            <a:endParaRPr lang="ru-RU" sz="2800" dirty="0" smtClean="0">
              <a:solidFill>
                <a:srgbClr val="383288"/>
              </a:solidFill>
            </a:endParaRPr>
          </a:p>
          <a:p>
            <a:r>
              <a:rPr lang="ru-RU" sz="2800" dirty="0" smtClean="0">
                <a:solidFill>
                  <a:srgbClr val="383288"/>
                </a:solidFill>
              </a:rPr>
              <a:t>Из-за возникших проблем, мы решили изменить проект и на данный момент у нас готовы сканер и генератор </a:t>
            </a:r>
          </a:p>
          <a:p>
            <a:endParaRPr lang="ru-RU" dirty="0"/>
          </a:p>
        </p:txBody>
      </p:sp>
      <p:sp>
        <p:nvSpPr>
          <p:cNvPr id="17" name="Прямоугольник с двумя усеченными противолежащими углами 15"/>
          <p:cNvSpPr/>
          <p:nvPr/>
        </p:nvSpPr>
        <p:spPr>
          <a:xfrm flipH="1" flipV="1">
            <a:off x="240647" y="1322470"/>
            <a:ext cx="11734800" cy="4407410"/>
          </a:xfrm>
          <a:prstGeom prst="snip2DiagRect">
            <a:avLst>
              <a:gd name="adj1" fmla="val 0"/>
              <a:gd name="adj2" fmla="val 13352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5-конечная звезда 17"/>
          <p:cNvSpPr/>
          <p:nvPr/>
        </p:nvSpPr>
        <p:spPr>
          <a:xfrm>
            <a:off x="663702" y="1637147"/>
            <a:ext cx="217715" cy="203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5-конечная звезда 18"/>
          <p:cNvSpPr/>
          <p:nvPr/>
        </p:nvSpPr>
        <p:spPr>
          <a:xfrm>
            <a:off x="663702" y="2925862"/>
            <a:ext cx="217715" cy="203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5-конечная звезда 19"/>
          <p:cNvSpPr/>
          <p:nvPr/>
        </p:nvSpPr>
        <p:spPr>
          <a:xfrm>
            <a:off x="664101" y="4627056"/>
            <a:ext cx="217715" cy="203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94959">
            <a:off x="10000069" y="5748518"/>
            <a:ext cx="707002" cy="92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1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3702" y="280896"/>
            <a:ext cx="1077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83288"/>
                </a:solidFill>
              </a:rPr>
              <a:t>[</a:t>
            </a:r>
            <a:r>
              <a:rPr lang="ru-RU" sz="3600" b="1" dirty="0">
                <a:solidFill>
                  <a:srgbClr val="383288"/>
                </a:solidFill>
              </a:rPr>
              <a:t>Дорожная карта</a:t>
            </a:r>
            <a:r>
              <a:rPr lang="en-US" sz="3600" b="1" dirty="0">
                <a:solidFill>
                  <a:srgbClr val="383288"/>
                </a:solidFill>
              </a:rPr>
              <a:t>]</a:t>
            </a:r>
            <a:endParaRPr lang="ru-RU" sz="3600" b="1" dirty="0">
              <a:solidFill>
                <a:srgbClr val="383288"/>
              </a:solidFill>
            </a:endParaRPr>
          </a:p>
        </p:txBody>
      </p:sp>
      <p:sp>
        <p:nvSpPr>
          <p:cNvPr id="14" name="Прямоугольный треугольник 13"/>
          <p:cNvSpPr/>
          <p:nvPr/>
        </p:nvSpPr>
        <p:spPr>
          <a:xfrm rot="13510417">
            <a:off x="-438329" y="180498"/>
            <a:ext cx="873898" cy="87389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/>
          <p:cNvSpPr/>
          <p:nvPr/>
        </p:nvSpPr>
        <p:spPr>
          <a:xfrm rot="2713161">
            <a:off x="11946107" y="6134323"/>
            <a:ext cx="491786" cy="491786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42788" y="1784209"/>
            <a:ext cx="927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83288"/>
                </a:solidFill>
              </a:rPr>
              <a:t>Декабрь 2019-Январь 2020 – создание дизайна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42">
            <a:off x="9677201" y="-27171"/>
            <a:ext cx="2654117" cy="267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57" y="1588266"/>
            <a:ext cx="4572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74" y="1520539"/>
            <a:ext cx="1109662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2788" y="5147281"/>
            <a:ext cx="1037495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383288"/>
                </a:solidFill>
              </a:rPr>
              <a:t>Май 2020 – запуск на мобильных платформах, </a:t>
            </a:r>
          </a:p>
          <a:p>
            <a:r>
              <a:rPr lang="ru-RU" sz="2800" dirty="0">
                <a:solidFill>
                  <a:srgbClr val="383288"/>
                </a:solidFill>
              </a:rPr>
              <a:t>                                                 презентация проекта</a:t>
            </a:r>
          </a:p>
          <a:p>
            <a:endParaRPr lang="ru-RU" dirty="0">
              <a:solidFill>
                <a:srgbClr val="38328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787" y="4007534"/>
            <a:ext cx="72058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383288"/>
                </a:solidFill>
              </a:rPr>
              <a:t>Апрель 2020 – проверка и доработка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42787" y="2867452"/>
            <a:ext cx="1039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rgbClr val="383288"/>
                </a:solidFill>
              </a:rPr>
              <a:t>Февраль 2020-Март 2020 – создание кода программы</a:t>
            </a:r>
            <a:endParaRPr lang="ru-RU" sz="2800" dirty="0">
              <a:solidFill>
                <a:srgbClr val="3832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Академия Калашников">
      <a:dk1>
        <a:sysClr val="windowText" lastClr="000000"/>
      </a:dk1>
      <a:lt1>
        <a:sysClr val="window" lastClr="FFFFFF"/>
      </a:lt1>
      <a:dk2>
        <a:srgbClr val="2F2A95"/>
      </a:dk2>
      <a:lt2>
        <a:srgbClr val="FFFFFF"/>
      </a:lt2>
      <a:accent1>
        <a:srgbClr val="FA4616"/>
      </a:accent1>
      <a:accent2>
        <a:srgbClr val="FFCD00"/>
      </a:accent2>
      <a:accent3>
        <a:srgbClr val="A64AC9"/>
      </a:accent3>
      <a:accent4>
        <a:srgbClr val="00A0E3"/>
      </a:accent4>
      <a:accent5>
        <a:srgbClr val="1EDDC3"/>
      </a:accent5>
      <a:accent6>
        <a:srgbClr val="44D62C"/>
      </a:accent6>
      <a:hlink>
        <a:srgbClr val="0563C1"/>
      </a:hlink>
      <a:folHlink>
        <a:srgbClr val="954F72"/>
      </a:folHlink>
    </a:clrScheme>
    <a:fontScheme name="Калашников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406</Words>
  <Application>Microsoft Office PowerPoint</Application>
  <PresentationFormat>Произвольный</PresentationFormat>
  <Paragraphs>129</Paragraphs>
  <Slides>15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OAO "Koncern Kalashnikov"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Коробейникова Анна Владимировна</dc:creator>
  <cp:lastModifiedBy>HP</cp:lastModifiedBy>
  <cp:revision>406</cp:revision>
  <dcterms:created xsi:type="dcterms:W3CDTF">2019-07-19T08:59:36Z</dcterms:created>
  <dcterms:modified xsi:type="dcterms:W3CDTF">2020-05-24T19:41:23Z</dcterms:modified>
</cp:coreProperties>
</file>